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68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7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5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14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02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s-PE" dirty="0"/>
          </a:p>
        </p:txBody>
      </p:sp>
      <p:sp>
        <p:nvSpPr>
          <p:cNvPr id="5" name="Text 2"/>
          <p:cNvSpPr/>
          <p:nvPr/>
        </p:nvSpPr>
        <p:spPr>
          <a:xfrm>
            <a:off x="114741" y="1543883"/>
            <a:ext cx="77066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NOMBRES DE LOS INTEGRANTES 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DEL SISTEMA DE VOTACION EN ONLINE</a:t>
            </a:r>
            <a:endParaRPr lang="en-US" sz="4374" b="1" dirty="0">
              <a:solidFill>
                <a:srgbClr val="FFFF0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506628" y="332363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2799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F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CARLOS </a:t>
            </a:r>
            <a:r>
              <a:rPr lang="es-PE" sz="2400" b="1" dirty="0">
                <a:solidFill>
                  <a:srgbClr val="00B0F0"/>
                </a:solidFill>
              </a:rPr>
              <a:t>FERNANDO LOPEZ BARRIENTOS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506627" y="402187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2799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F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FELIX QUISPE CUEVA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506628" y="472011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2799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F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FRANKLIN </a:t>
            </a:r>
            <a:r>
              <a:rPr lang="es-PE" sz="2400" b="1" dirty="0">
                <a:solidFill>
                  <a:srgbClr val="00B0F0"/>
                </a:solidFill>
              </a:rPr>
              <a:t>CUEVA ALCA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506628" y="543061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2799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F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ALEX </a:t>
            </a:r>
            <a:r>
              <a:rPr lang="es-PE" sz="2400" b="1" dirty="0">
                <a:solidFill>
                  <a:srgbClr val="00B0F0"/>
                </a:solidFill>
              </a:rPr>
              <a:t>MAMANI MORALES </a:t>
            </a:r>
            <a:r>
              <a:rPr lang="en-US" sz="2400" b="1" dirty="0">
                <a:solidFill>
                  <a:srgbClr val="00B0F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endParaRPr lang="en-US" sz="2400" b="1" dirty="0">
              <a:solidFill>
                <a:srgbClr val="00B0F0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2BFF85B-FCDA-EE8B-DEF3-3DA7769070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123213" y="186978"/>
            <a:ext cx="8229601" cy="77887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91582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Seguridad del Sistema de Votación en Línea</a:t>
            </a:r>
            <a:endParaRPr lang="en-US" sz="4374" b="1" dirty="0">
              <a:solidFill>
                <a:srgbClr val="FFFF00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2037993" y="2860000"/>
            <a:ext cx="26746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3200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Cifrado de Datos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2037993" y="3498652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 utilizan algoritmos de cifrado avanzados para proteger la información de los votantes y asegurar la confidencialidad durante todo el proceso electoral.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743932" y="2860000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3200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Autenticación de Votantes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5743932" y="3915132"/>
            <a:ext cx="315634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 implementan métodos seguros de autenticación, como la verificación de identidad a través de documentos oficiales o sistemas biométricos, para evitar fraudes y garantizar la autenticidad de los votos.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9449872" y="2860000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3200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Auditoría y Transparencia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9449872" y="3915132"/>
            <a:ext cx="3156347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El sistema de votación en línea debe permitir una auditoría detallada y transparente, con registros de actividad y mecanismos para detectar y prevenir cualquier intento de manipulación o interferencia.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815"/>
          </a:xfrm>
          <a:prstGeom prst="rect">
            <a:avLst/>
          </a:prstGeom>
          <a:solidFill>
            <a:srgbClr val="080E26"/>
          </a:solidFill>
          <a:ln w="13216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49091" y="586502"/>
            <a:ext cx="6934200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49"/>
              </a:lnSpc>
              <a:buNone/>
            </a:pPr>
            <a:r>
              <a:rPr lang="en-US" sz="4000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Desafíos y Consideraciones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Shape 3"/>
          <p:cNvSpPr/>
          <p:nvPr/>
        </p:nvSpPr>
        <p:spPr>
          <a:xfrm>
            <a:off x="2249091" y="1679615"/>
            <a:ext cx="4959548" cy="2706053"/>
          </a:xfrm>
          <a:prstGeom prst="roundRect">
            <a:avLst>
              <a:gd name="adj" fmla="val 3547"/>
            </a:avLst>
          </a:prstGeom>
          <a:solidFill>
            <a:srgbClr val="283157"/>
          </a:solidFill>
          <a:ln w="13216">
            <a:solidFill>
              <a:srgbClr val="303B6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475548" y="1906072"/>
            <a:ext cx="2804160" cy="333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3200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Seguridad Cibernética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2475548" y="2452449"/>
            <a:ext cx="4506635" cy="17067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7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 protección contra ataques cibernéticos y la prevención de la manipulación de votos son desafíos críticos que deben abordarse de manera continua.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7421880" y="1679615"/>
            <a:ext cx="4959548" cy="2706053"/>
          </a:xfrm>
          <a:prstGeom prst="roundRect">
            <a:avLst>
              <a:gd name="adj" fmla="val 3547"/>
            </a:avLst>
          </a:prstGeom>
          <a:solidFill>
            <a:srgbClr val="283157"/>
          </a:solidFill>
          <a:ln w="13216">
            <a:solidFill>
              <a:srgbClr val="303B6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48337" y="1906072"/>
            <a:ext cx="2270760" cy="333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3200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Acceso Equitativo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7648337" y="2452449"/>
            <a:ext cx="4506635" cy="1365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7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Es necesario garantizar que todas las personas tengan la posibilidad de acceder y utilizar el sistema de votación en línea, sin dejar a nadie atrás.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2249091" y="4598908"/>
            <a:ext cx="4959548" cy="3047405"/>
          </a:xfrm>
          <a:prstGeom prst="roundRect">
            <a:avLst>
              <a:gd name="adj" fmla="val 3150"/>
            </a:avLst>
          </a:prstGeom>
          <a:solidFill>
            <a:srgbClr val="283157"/>
          </a:solidFill>
          <a:ln w="13216">
            <a:solidFill>
              <a:srgbClr val="303B6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475548" y="4825365"/>
            <a:ext cx="2301240" cy="333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3200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Confianza Pública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13" name="Text 11"/>
          <p:cNvSpPr/>
          <p:nvPr/>
        </p:nvSpPr>
        <p:spPr>
          <a:xfrm>
            <a:off x="2475548" y="5371743"/>
            <a:ext cx="4506635" cy="1365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7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 construcción y el mantenimiento de la confianza pública en los sistemas de votación en línea son fundamentales para su adopción y aceptación generalizada.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7421880" y="4598908"/>
            <a:ext cx="4959548" cy="3047405"/>
          </a:xfrm>
          <a:prstGeom prst="roundRect">
            <a:avLst>
              <a:gd name="adj" fmla="val 3150"/>
            </a:avLst>
          </a:prstGeom>
          <a:solidFill>
            <a:srgbClr val="283157"/>
          </a:solidFill>
          <a:ln w="13216">
            <a:solidFill>
              <a:srgbClr val="303B69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48337" y="4825365"/>
            <a:ext cx="2750820" cy="333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3200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Legislación Adecuada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16" name="Text 14"/>
          <p:cNvSpPr/>
          <p:nvPr/>
        </p:nvSpPr>
        <p:spPr>
          <a:xfrm>
            <a:off x="7648337" y="5371743"/>
            <a:ext cx="4506635" cy="20481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7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Es necesario establecer leyes y regulaciones claras que rijan el uso y la implementación de los sistemas de votación en línea, para garantizar la legalidad y la transparencia en los procesos electorales.</a:t>
            </a:r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838"/>
          </a:xfrm>
          <a:prstGeom prst="rect">
            <a:avLst/>
          </a:prstGeom>
          <a:solidFill>
            <a:srgbClr val="080E26"/>
          </a:solidFill>
          <a:ln w="12502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557820" y="550783"/>
            <a:ext cx="9514761" cy="1251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29"/>
              </a:lnSpc>
              <a:buNone/>
            </a:pPr>
            <a:r>
              <a:rPr lang="en-US" sz="3600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Ejemplos Exitosos de Uso del Sistema de Votación en Línea</a:t>
            </a:r>
            <a:endParaRPr lang="en-US" sz="3600" b="1" dirty="0">
              <a:solidFill>
                <a:srgbClr val="FFFF00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820" y="2203133"/>
            <a:ext cx="2971324" cy="183630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57820" y="4289822"/>
            <a:ext cx="2613660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4"/>
              </a:lnSpc>
              <a:buNone/>
            </a:pPr>
            <a:r>
              <a:rPr lang="en-US" sz="2400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Elecciones Nacionales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2557820" y="4802981"/>
            <a:ext cx="2971324" cy="22427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24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Países como Estonia han implementado con éxito sistemas de votación en línea para elecciones nacionales, mejorando la eficiencia y la participación electoral.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538" y="2203133"/>
            <a:ext cx="2971324" cy="183630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29538" y="4289822"/>
            <a:ext cx="2971324" cy="625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4"/>
              </a:lnSpc>
              <a:buNone/>
            </a:pPr>
            <a:r>
              <a:rPr lang="en-US" sz="2400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Organizaciones Internacionales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5829538" y="5115878"/>
            <a:ext cx="2971324" cy="25631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24"/>
              </a:lnSpc>
              <a:buNone/>
            </a:pP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Organizaciones como las Naciones Unidas o la Unión Europea han utilizado sistemas de votación en línea para facilitar la toma de decisiones y agilizar los procesos de votación en sus asambleas y reuniones.</a:t>
            </a:r>
            <a:endParaRPr lang="en-US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257" y="2203133"/>
            <a:ext cx="2971324" cy="183630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01257" y="4289822"/>
            <a:ext cx="2857500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4"/>
              </a:lnSpc>
              <a:buNone/>
            </a:pPr>
            <a:r>
              <a:rPr lang="en-US" sz="2400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Elecciones Estudiantiles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3" name="Text 8"/>
          <p:cNvSpPr/>
          <p:nvPr/>
        </p:nvSpPr>
        <p:spPr>
          <a:xfrm>
            <a:off x="9101257" y="4802981"/>
            <a:ext cx="2971324" cy="25631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24"/>
              </a:lnSpc>
              <a:buNone/>
            </a:pP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Universidades de todo el mundo han adoptado sistemas de votación en línea para las elecciones estudiantiles, permitiendo una mayor participación y una rápida obtención de resultados.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CD65B2-B262-FC34-BB80-8442B3619D94}"/>
              </a:ext>
            </a:extLst>
          </p:cNvPr>
          <p:cNvSpPr txBox="1"/>
          <p:nvPr/>
        </p:nvSpPr>
        <p:spPr>
          <a:xfrm>
            <a:off x="979714" y="550120"/>
            <a:ext cx="5241472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>
            <a:spAutoFit/>
          </a:bodyPr>
          <a:lstStyle/>
          <a:p>
            <a:r>
              <a:rPr lang="es-ES" sz="2800" b="1" dirty="0"/>
              <a:t>ANEXOS O FOTOS DEL SISTEMA</a:t>
            </a:r>
            <a:endParaRPr lang="es-PE" sz="2800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A7B6EEE-8160-D039-08B5-200A01A6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237180"/>
            <a:ext cx="5314390" cy="299620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51A2753-48F4-805C-3B5F-554AA7E70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184" y="1237181"/>
            <a:ext cx="5666015" cy="299620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AD5DEA4-92B2-E120-E0CF-2D280A2E9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631" y="4461987"/>
            <a:ext cx="5740055" cy="353901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8F35478-62CF-E0DB-8703-59C38E811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2723" y="4461987"/>
            <a:ext cx="6060863" cy="353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96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CD65B2-B262-FC34-BB80-8442B3619D94}"/>
              </a:ext>
            </a:extLst>
          </p:cNvPr>
          <p:cNvSpPr txBox="1"/>
          <p:nvPr/>
        </p:nvSpPr>
        <p:spPr>
          <a:xfrm>
            <a:off x="979714" y="550120"/>
            <a:ext cx="5241472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>
            <a:spAutoFit/>
          </a:bodyPr>
          <a:lstStyle/>
          <a:p>
            <a:r>
              <a:rPr lang="es-ES" sz="2800" b="1" dirty="0"/>
              <a:t>ANEXOS O FOTOS DEL SISTEMA</a:t>
            </a:r>
            <a:endParaRPr lang="es-PE" sz="2800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DBB9028-B523-AEB9-5CEA-6FB763A9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615" y="1623460"/>
            <a:ext cx="6231170" cy="439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8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365296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Conclusión y Recomendaciones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319599" y="3754041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El sistemas de votación en línea ofrecen numerosos beneficios, pero también plantean desafíos y consideraciones importantes. Es fundamental abordar estos desafíos con soluciones técnicas y legales sólidas para asegurar un proceso electoral justo, seguro y transparente.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58187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Sistema de Votación en Línea</a:t>
            </a:r>
            <a:endParaRPr lang="en-US" sz="5249" dirty="0">
              <a:solidFill>
                <a:srgbClr val="FFFF0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319599" y="45815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 esta presentación, exploraremos todo lo que necesitas saber sobre los sistemas de votación en línea y su impacto en la sociedad actual.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54293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¿Qué es un Sistema de Votación en Línea?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319599" y="426493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 sistema de votación en línea es </a:t>
            </a:r>
            <a:r>
              <a:rPr lang="en-US" sz="24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una</a:t>
            </a: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Plataforma digital que permite a las personas emitir sus votos de manera segura y conveniente a través de Internet en lugar de acudir físicamente a un centro de votación.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Instalación del XAMPP paso a paso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450226" y="4431729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cómo</a:t>
            </a: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instalar y configurar XAMPP, una herramienta que te permitirá crear un entorno de servidor local para desarrollar y probar tu propio sistema de votación en línea.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E405AB-D8B7-6749-DCB2-A48EE74F4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7" y="170682"/>
            <a:ext cx="3406540" cy="219187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F31C64E-0C64-BFBD-48AC-4EEA7B947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423" y="174626"/>
            <a:ext cx="3641271" cy="218793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3C16FD6-03E5-20D7-A083-C813CD252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140" y="174626"/>
            <a:ext cx="3440977" cy="21879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BF708EB-56B6-8604-E2D5-FB27FA335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8767" y="174626"/>
            <a:ext cx="3058983" cy="218793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41EFB84-7D01-B018-1734-E01252E9A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877" y="3020833"/>
            <a:ext cx="3828979" cy="21879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3D36443-A8D8-0AF2-DA8F-129F0577C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7204" y="3020833"/>
            <a:ext cx="4035296" cy="218793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EFF927D-5191-7C4E-466E-537C961806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7445" y="2963659"/>
            <a:ext cx="4548010" cy="230228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46DE2E-FC9D-25FC-DB06-E3DF943A93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3160" y="5550445"/>
            <a:ext cx="4944285" cy="25910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3067883"/>
            <a:ext cx="8481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Importación de la Base de Datos</a:t>
            </a:r>
            <a:endParaRPr lang="en-US" sz="4374" b="1" dirty="0">
              <a:solidFill>
                <a:srgbClr val="FFFF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095512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Descubre el proceso paso a paso para importar la base de datos necesaria </a:t>
            </a:r>
            <a:r>
              <a:rPr lang="en-US" sz="24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</a:t>
            </a: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4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tu</a:t>
            </a: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4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sistema</a:t>
            </a: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 votación en línea, para garantizar un almacenamiento seguro y eficiente de los datos de los votantes y los resultados de las elecciones.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3E8173C-1768-F288-0893-E3742098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457" y="528332"/>
            <a:ext cx="5275608" cy="32392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A6AABF8-1566-AEB8-C0BE-51B446441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521" y="525910"/>
            <a:ext cx="5729730" cy="324170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D7519EE-E280-F91A-2B20-39A1069F5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937" y="4293524"/>
            <a:ext cx="5485363" cy="30328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7365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Ventajas del Sistema de Votación en Línea</a:t>
            </a:r>
            <a:endParaRPr lang="en-US" sz="4374" b="1" dirty="0">
              <a:solidFill>
                <a:srgbClr val="FFFF00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833199" y="26321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06912" y="2673787"/>
            <a:ext cx="1524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270843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Accesibilidad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1555313" y="327779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Permite a los votantes participar fácilmente desde cualquier lugar con acceso a Internet.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833199" y="438435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0242" y="4426029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555313" y="4460677"/>
            <a:ext cx="26822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Mayor Participación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1555313" y="5030033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Fomenta una mayor participación electoral al eliminar barreras geográficas y ofrecer comodidad a los votantes.</a:t>
            </a: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833199" y="613660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91672" y="6178272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6212919"/>
            <a:ext cx="339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Rapidez en los Resultados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17" name="Text 14"/>
          <p:cNvSpPr/>
          <p:nvPr/>
        </p:nvSpPr>
        <p:spPr>
          <a:xfrm>
            <a:off x="1555313" y="678227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Los resultados de las elecciones se pueden calcular y publicar de manera rápida y precisa, ahorrando tiempo y reduciendo el margen de error.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3099"/>
            <a:ext cx="14630400" cy="8230791"/>
          </a:xfrm>
          <a:prstGeom prst="rect">
            <a:avLst/>
          </a:prstGeom>
          <a:solidFill>
            <a:srgbClr val="080E26"/>
          </a:solidFill>
          <a:ln w="1262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307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76" y="557332"/>
            <a:ext cx="9452848" cy="12668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87"/>
              </a:lnSpc>
              <a:buNone/>
            </a:pPr>
            <a:r>
              <a:rPr lang="en-US" sz="3990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Funcionamiento del Sistema de Votación en Línea</a:t>
            </a:r>
            <a:endParaRPr lang="en-US" sz="3990" b="1" dirty="0">
              <a:solidFill>
                <a:srgbClr val="FFFF00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1043702" y="2128123"/>
            <a:ext cx="40481" cy="5545336"/>
          </a:xfrm>
          <a:prstGeom prst="rect">
            <a:avLst/>
          </a:prstGeom>
          <a:solidFill>
            <a:srgbClr val="303B69"/>
          </a:solidFill>
          <a:ln/>
        </p:spPr>
      </p:sp>
      <p:sp>
        <p:nvSpPr>
          <p:cNvPr id="7" name="Shape 4"/>
          <p:cNvSpPr/>
          <p:nvPr/>
        </p:nvSpPr>
        <p:spPr>
          <a:xfrm>
            <a:off x="1291947" y="2494121"/>
            <a:ext cx="709374" cy="40481"/>
          </a:xfrm>
          <a:prstGeom prst="rect">
            <a:avLst/>
          </a:prstGeom>
          <a:solidFill>
            <a:srgbClr val="303B69"/>
          </a:solidFill>
          <a:ln/>
        </p:spPr>
      </p:sp>
      <p:sp>
        <p:nvSpPr>
          <p:cNvPr id="8" name="Shape 5"/>
          <p:cNvSpPr/>
          <p:nvPr/>
        </p:nvSpPr>
        <p:spPr>
          <a:xfrm>
            <a:off x="835938" y="2286476"/>
            <a:ext cx="456009" cy="456009"/>
          </a:xfrm>
          <a:prstGeom prst="roundRect">
            <a:avLst>
              <a:gd name="adj" fmla="val 20001"/>
            </a:avLst>
          </a:prstGeom>
          <a:solidFill>
            <a:srgbClr val="283157"/>
          </a:solidFill>
          <a:ln w="12621">
            <a:solidFill>
              <a:srgbClr val="303B6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95363" y="2324457"/>
            <a:ext cx="13716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2"/>
              </a:lnSpc>
              <a:buNone/>
            </a:pPr>
            <a:r>
              <a:rPr lang="en-US" sz="239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394" dirty="0"/>
          </a:p>
        </p:txBody>
      </p:sp>
      <p:sp>
        <p:nvSpPr>
          <p:cNvPr id="10" name="Text 7"/>
          <p:cNvSpPr/>
          <p:nvPr/>
        </p:nvSpPr>
        <p:spPr>
          <a:xfrm>
            <a:off x="2178606" y="2330768"/>
            <a:ext cx="2499360" cy="316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4"/>
              </a:lnSpc>
              <a:buNone/>
            </a:pPr>
            <a:r>
              <a:rPr lang="en-US" sz="3200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Registro de Votantes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2178606" y="2850118"/>
            <a:ext cx="8034218" cy="648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3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Los votantes se registran en el sistema proporcionando su información personal y verificando su identidad.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1291947" y="4318159"/>
            <a:ext cx="709374" cy="40481"/>
          </a:xfrm>
          <a:prstGeom prst="rect">
            <a:avLst/>
          </a:prstGeom>
          <a:solidFill>
            <a:srgbClr val="303B69"/>
          </a:solidFill>
          <a:ln/>
        </p:spPr>
      </p:sp>
      <p:sp>
        <p:nvSpPr>
          <p:cNvPr id="13" name="Shape 10"/>
          <p:cNvSpPr/>
          <p:nvPr/>
        </p:nvSpPr>
        <p:spPr>
          <a:xfrm>
            <a:off x="835938" y="4110514"/>
            <a:ext cx="456009" cy="456009"/>
          </a:xfrm>
          <a:prstGeom prst="roundRect">
            <a:avLst>
              <a:gd name="adj" fmla="val 20001"/>
            </a:avLst>
          </a:prstGeom>
          <a:solidFill>
            <a:srgbClr val="283157"/>
          </a:solidFill>
          <a:ln w="12621">
            <a:solidFill>
              <a:srgbClr val="303B6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2503" y="4148495"/>
            <a:ext cx="18288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2"/>
              </a:lnSpc>
              <a:buNone/>
            </a:pPr>
            <a:r>
              <a:rPr lang="en-US" sz="239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394" dirty="0"/>
          </a:p>
        </p:txBody>
      </p:sp>
      <p:sp>
        <p:nvSpPr>
          <p:cNvPr id="15" name="Text 12"/>
          <p:cNvSpPr/>
          <p:nvPr/>
        </p:nvSpPr>
        <p:spPr>
          <a:xfrm>
            <a:off x="2178606" y="4154805"/>
            <a:ext cx="2087880" cy="316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4"/>
              </a:lnSpc>
              <a:buNone/>
            </a:pPr>
            <a:r>
              <a:rPr lang="en-US" sz="3200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Emisión de Votos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2178606" y="4674156"/>
            <a:ext cx="8034218" cy="648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3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Los votantes seleccionan sus opciones y envían su voto de manera Segura y privada a través del sistema en línea.</a:t>
            </a:r>
            <a:endParaRPr lang="en-US" sz="2000" dirty="0"/>
          </a:p>
        </p:txBody>
      </p:sp>
      <p:sp>
        <p:nvSpPr>
          <p:cNvPr id="17" name="Shape 14"/>
          <p:cNvSpPr/>
          <p:nvPr/>
        </p:nvSpPr>
        <p:spPr>
          <a:xfrm>
            <a:off x="1291947" y="6142196"/>
            <a:ext cx="709374" cy="40481"/>
          </a:xfrm>
          <a:prstGeom prst="rect">
            <a:avLst/>
          </a:prstGeom>
          <a:solidFill>
            <a:srgbClr val="303B69"/>
          </a:solidFill>
          <a:ln/>
        </p:spPr>
      </p:sp>
      <p:sp>
        <p:nvSpPr>
          <p:cNvPr id="18" name="Shape 15"/>
          <p:cNvSpPr/>
          <p:nvPr/>
        </p:nvSpPr>
        <p:spPr>
          <a:xfrm>
            <a:off x="835938" y="5934551"/>
            <a:ext cx="456009" cy="456009"/>
          </a:xfrm>
          <a:prstGeom prst="roundRect">
            <a:avLst>
              <a:gd name="adj" fmla="val 20001"/>
            </a:avLst>
          </a:prstGeom>
          <a:solidFill>
            <a:srgbClr val="283157"/>
          </a:solidFill>
          <a:ln w="12621">
            <a:solidFill>
              <a:srgbClr val="303B6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80122" y="5972532"/>
            <a:ext cx="16764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2"/>
              </a:lnSpc>
              <a:buNone/>
            </a:pPr>
            <a:r>
              <a:rPr lang="en-US" sz="239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394" dirty="0"/>
          </a:p>
        </p:txBody>
      </p:sp>
      <p:sp>
        <p:nvSpPr>
          <p:cNvPr id="20" name="Text 17"/>
          <p:cNvSpPr/>
          <p:nvPr/>
        </p:nvSpPr>
        <p:spPr>
          <a:xfrm>
            <a:off x="2178606" y="5978843"/>
            <a:ext cx="3672840" cy="316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4"/>
              </a:lnSpc>
              <a:buNone/>
            </a:pPr>
            <a:r>
              <a:rPr lang="en-US" sz="3200" b="1" dirty="0">
                <a:solidFill>
                  <a:srgbClr val="FFFF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Conteo y Verificación de Votos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21" name="Text 18"/>
          <p:cNvSpPr/>
          <p:nvPr/>
        </p:nvSpPr>
        <p:spPr>
          <a:xfrm>
            <a:off x="2178606" y="6498193"/>
            <a:ext cx="8034218" cy="9726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3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Los votos se cuentan de manera automática y se verifica la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integridad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del proceso electoral, garantizando la transparencia y la exactitud de los resultados.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731</Words>
  <Application>Microsoft Office PowerPoint</Application>
  <PresentationFormat>Personalizado</PresentationFormat>
  <Paragraphs>76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Epilogue</vt:lpstr>
      <vt:lpstr>Fraunces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felix quispe c</cp:lastModifiedBy>
  <cp:revision>4</cp:revision>
  <dcterms:created xsi:type="dcterms:W3CDTF">2023-11-30T14:10:26Z</dcterms:created>
  <dcterms:modified xsi:type="dcterms:W3CDTF">2023-11-30T19:59:23Z</dcterms:modified>
</cp:coreProperties>
</file>